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アカウント" initials="Mア" lastIdx="1" clrIdx="0">
    <p:extLst>
      <p:ext uri="{19B8F6BF-5375-455C-9EA6-DF929625EA0E}">
        <p15:presenceInfo xmlns:p15="http://schemas.microsoft.com/office/powerpoint/2012/main" userId="11e1cdf331a9a62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3" autoAdjust="0"/>
    <p:restoredTop sz="85777" autoAdjust="0"/>
  </p:normalViewPr>
  <p:slideViewPr>
    <p:cSldViewPr snapToGrid="0">
      <p:cViewPr varScale="1">
        <p:scale>
          <a:sx n="56" d="100"/>
          <a:sy n="56" d="100"/>
        </p:scale>
        <p:origin x="8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18B24-2233-4B83-AB5B-A166EE027150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B2173-DA90-4C58-B6DB-B3472D315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61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**:p</a:t>
            </a:r>
            <a:r>
              <a:rPr kumimoji="1" lang="ja-JP" altLang="en-US" dirty="0"/>
              <a:t>＜</a:t>
            </a:r>
            <a:r>
              <a:rPr kumimoji="1" lang="en-US" altLang="ja-JP" dirty="0"/>
              <a:t>0.01 ***:P</a:t>
            </a:r>
            <a:r>
              <a:rPr kumimoji="1" lang="ja-JP" altLang="en-US" dirty="0"/>
              <a:t>＜</a:t>
            </a:r>
            <a:r>
              <a:rPr kumimoji="1" lang="en-US" altLang="ja-JP" dirty="0"/>
              <a:t>0.001</a:t>
            </a:r>
            <a:r>
              <a:rPr kumimoji="1" lang="ja-JP" altLang="en-US" dirty="0"/>
              <a:t>　</a:t>
            </a:r>
            <a:r>
              <a:rPr kumimoji="1" lang="en-US" altLang="ja-JP" dirty="0"/>
              <a:t>****p&lt;0.0001</a:t>
            </a:r>
            <a:r>
              <a:rPr kumimoji="1" lang="ja-JP" altLang="en-US" dirty="0"/>
              <a:t> 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2-6M</a:t>
            </a:r>
            <a:r>
              <a:rPr kumimoji="1" lang="ja-JP" altLang="en-US" dirty="0"/>
              <a:t>：</a:t>
            </a:r>
            <a:r>
              <a:rPr kumimoji="1" lang="en-US" altLang="ja-JP" dirty="0"/>
              <a:t>p=0.4  3-3W:p=0.0065   3-3M:p=0.0002</a:t>
            </a:r>
          </a:p>
          <a:p>
            <a:r>
              <a:rPr kumimoji="1" lang="en-US" altLang="ja-JP" dirty="0"/>
              <a:t>2-6M to 3-3W</a:t>
            </a:r>
            <a:r>
              <a:rPr kumimoji="1" lang="ja-JP" altLang="en-US" dirty="0"/>
              <a:t>変化率</a:t>
            </a:r>
            <a:r>
              <a:rPr kumimoji="1" lang="en-US" altLang="ja-JP" dirty="0"/>
              <a:t>:p=0.0004</a:t>
            </a:r>
          </a:p>
          <a:p>
            <a:r>
              <a:rPr kumimoji="1" lang="en-US" altLang="ja-JP" dirty="0"/>
              <a:t>3-3W to 3-3M</a:t>
            </a:r>
            <a:r>
              <a:rPr kumimoji="1" lang="ja-JP" altLang="en-US" dirty="0"/>
              <a:t>変化率</a:t>
            </a:r>
            <a:r>
              <a:rPr kumimoji="1" lang="en-US" altLang="ja-JP" dirty="0"/>
              <a:t>:p</a:t>
            </a:r>
            <a:r>
              <a:rPr kumimoji="1" lang="ja-JP" altLang="en-US" dirty="0"/>
              <a:t>＜</a:t>
            </a:r>
            <a:r>
              <a:rPr kumimoji="1" lang="en-US" altLang="ja-JP" dirty="0"/>
              <a:t>0.0001</a:t>
            </a:r>
          </a:p>
          <a:p>
            <a:r>
              <a:rPr lang="pt-BR" dirty="0"/>
              <a:t>C: n=82</a:t>
            </a:r>
          </a:p>
          <a:p>
            <a:r>
              <a:rPr lang="pt-BR" dirty="0"/>
              <a:t>HD: n=176 </a:t>
            </a:r>
            <a:endParaRPr lang="en-CH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DD97B4-4940-4125-B192-388EB1D92F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110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*:p</a:t>
            </a:r>
            <a:r>
              <a:rPr kumimoji="1" lang="ja-JP" altLang="en-US" dirty="0"/>
              <a:t>＜</a:t>
            </a:r>
            <a:r>
              <a:rPr kumimoji="1" lang="en-US" altLang="ja-JP" dirty="0"/>
              <a:t>0.05</a:t>
            </a:r>
          </a:p>
          <a:p>
            <a:r>
              <a:rPr kumimoji="1" lang="en-US" altLang="ja-JP" dirty="0"/>
              <a:t>2-6M</a:t>
            </a:r>
            <a:r>
              <a:rPr kumimoji="1" lang="ja-JP" altLang="en-US" dirty="0"/>
              <a:t>：</a:t>
            </a:r>
            <a:r>
              <a:rPr kumimoji="1" lang="en-US" altLang="ja-JP" dirty="0"/>
              <a:t>p=0.44,3-3W:p=0.03,3-3M:p=0.02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CB2173-DA90-4C58-B6DB-B3472D3151C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58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FBB9A5-0757-4584-9AD8-BE9DB015F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61909C1-13F6-4F9E-9E23-82356AA57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807494-4E26-48E0-9879-7A4F2C78E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772DCF-3018-4FA7-A77A-7DCB08A38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9FA8B5-8CC7-4FFE-8D6C-746DDE53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469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D18016-7A9E-4EAA-887E-055B0150A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D258E7C-1F57-480F-B219-EB75D7209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C0D4A7-9F09-4641-9683-FEE607922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307265-A973-4CA4-87C1-8B2CBD174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D3C5E7-A2C0-4E6A-973D-E452A26C7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45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000C47-F3EB-422B-81CB-57D9C384B5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EFDAC3-1DBD-450C-9E18-F36F0CAAE5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8F4377-9C15-4C58-A951-A26BB5152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AD0905-915B-4826-B6C2-31E2772E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76DC9D0-8065-4D78-8A69-D0C2C815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59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23A3F-7412-4BF6-89E7-CD5579A30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A27F2E-4C04-436B-8520-BCDF23B0B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1A9FC6-CB7D-403D-996A-085540D6E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044A41-01DB-43B2-A0AC-501C74FAB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183AC8-856D-49F3-91C1-6602491E4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09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DBD2B4-F6B4-4A29-A162-B43AD989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19C5CC-00B3-4FCB-B483-B299BD29A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123B414-B9AA-4ACC-B702-291FD0C89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33D908-88E1-4535-82D9-094B3E10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F117ED-2734-4FE1-84BC-8C5DF58D3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488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A39F0C-085D-4D99-BC32-C7E487184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B4CF6B-B14C-4E7D-956D-2789A77364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CE70CF-C4CD-4E6D-8DA4-C8D194F4C0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0740F8-AB34-4B94-9E5D-EA66B32F6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C52AE4-CC8B-4841-A5A8-62A5F8B73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2DF597F-2216-484A-9290-FA594A0B8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2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8E703A-749D-454F-88DB-6DD10A830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7CE97D-743A-42EE-AF6D-E3B6A964B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AC2E083-0E94-461D-8658-C2D87FDD9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AD322D-B06F-40F2-9DD0-2F8A7967C7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B5DDE31-2B26-4928-B0B2-8A1F7BF0C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CDC70BD-02FE-4E52-9A67-4D6FA7493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4AB668D-6D54-490E-9988-775A52106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3C8BD29-2A64-44A6-921C-BF7D3A5BA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829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F5A7E4-CCA4-4007-9079-EEEFE643E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AE5C54-1F92-42E7-BED8-26D8D031F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FE2B46-3742-4A3A-B1F5-686CB39C9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5E2F645-22CE-4BA7-9E96-94E9118FA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16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539F76A-8BDB-4E8D-85E2-C1739E0D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2D8615-6010-42C3-BFD7-A704B0AF9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FB9662-7074-49F8-BEDC-E8C8B5D0F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05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1E7E4B-499D-4465-A453-666D51E8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ECB958-48A9-4A5D-896D-5650AD8A6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4C3045-253E-4DB1-B7DE-6C6EF507B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8F3613-36F5-4CFC-A79C-DC58E25C0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70482B-0E7E-4A44-9A83-38006AFAF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ACD72C-7467-4929-877F-80A3A16C6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88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643134-2FD9-47BD-AA03-0CCD7DCB1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55117D2-8ED9-419B-A549-183ACE397C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6290E8-532F-4594-BC16-0C67F6F55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B7E803C-CB35-44B4-809A-3B3352607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B172BC-E715-40BB-8DC3-53065CB65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AC96DD-DB7C-4210-970E-A49252A6C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0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12F734-171A-4BBB-9052-9BB6568E8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4CE63A-6EFD-4DED-BE43-7C6BAC34B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A671CF-BE8A-4498-A109-FD8D2899B0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C60FE-574F-4085-BD90-5D8099336B2D}" type="datetimeFigureOut">
              <a:rPr kumimoji="1" lang="ja-JP" altLang="en-US" smtClean="0"/>
              <a:t>2022/9/4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9208F9-7BF4-4677-949B-218C329E87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5AA45E-9F09-48D5-9343-39C8F2889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DF1F0-1FF2-4313-B17F-6E1F6F4B12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91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4E4D0505-1923-4339-9FB7-8294BCCB12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636328"/>
              </p:ext>
            </p:extLst>
          </p:nvPr>
        </p:nvGraphicFramePr>
        <p:xfrm>
          <a:off x="1257121" y="1577890"/>
          <a:ext cx="2019905" cy="241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2093109" imgH="2505928" progId="Prism9.Document">
                  <p:embed/>
                </p:oleObj>
              </mc:Choice>
              <mc:Fallback>
                <p:oleObj name="Prism 9" r:id="rId3" imgW="2093109" imgH="2505928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4E4D0505-1923-4339-9FB7-8294BCCB12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7121" y="1577890"/>
                        <a:ext cx="2019905" cy="241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380E645B-5BBA-4659-8709-E54C6A17AC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655952"/>
              </p:ext>
            </p:extLst>
          </p:nvPr>
        </p:nvGraphicFramePr>
        <p:xfrm>
          <a:off x="4776560" y="1608374"/>
          <a:ext cx="2098065" cy="2383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2172699" imgH="2469203" progId="Prism9.Document">
                  <p:embed/>
                </p:oleObj>
              </mc:Choice>
              <mc:Fallback>
                <p:oleObj name="Prism 9" r:id="rId5" imgW="2172699" imgH="2469203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380E645B-5BBA-4659-8709-E54C6A17AC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76560" y="1608374"/>
                        <a:ext cx="2098065" cy="2383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FB3687F4-A8C9-4BAF-B918-94A2DA16D6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049997"/>
              </p:ext>
            </p:extLst>
          </p:nvPr>
        </p:nvGraphicFramePr>
        <p:xfrm>
          <a:off x="8441400" y="1430490"/>
          <a:ext cx="2098065" cy="2562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2172699" imgH="2653547" progId="Prism9.Document">
                  <p:embed/>
                </p:oleObj>
              </mc:Choice>
              <mc:Fallback>
                <p:oleObj name="Prism 9" r:id="rId7" imgW="2172699" imgH="2653547" progId="Prism9.Document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FB3687F4-A8C9-4BAF-B918-94A2DA16D6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41400" y="1430490"/>
                        <a:ext cx="2098065" cy="2562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6671B5DA-C253-43DF-885D-04FDBDF988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311390"/>
              </p:ext>
            </p:extLst>
          </p:nvPr>
        </p:nvGraphicFramePr>
        <p:xfrm>
          <a:off x="2479891" y="4546751"/>
          <a:ext cx="2019905" cy="240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9" imgW="2093109" imgH="2487566" progId="Prism9.Document">
                  <p:embed/>
                </p:oleObj>
              </mc:Choice>
              <mc:Fallback>
                <p:oleObj name="Prism 9" r:id="rId9" imgW="2093109" imgH="2487566" progId="Prism9.Document">
                  <p:embed/>
                  <p:pic>
                    <p:nvPicPr>
                      <p:cNvPr id="7" name="オブジェクト 6">
                        <a:extLst>
                          <a:ext uri="{FF2B5EF4-FFF2-40B4-BE49-F238E27FC236}">
                            <a16:creationId xmlns:a16="http://schemas.microsoft.com/office/drawing/2014/main" id="{6671B5DA-C253-43DF-885D-04FDBDF988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79891" y="4546751"/>
                        <a:ext cx="2019905" cy="24015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3C1813F9-E530-441A-9CC8-B8C30A869E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096269"/>
              </p:ext>
            </p:extLst>
          </p:nvPr>
        </p:nvGraphicFramePr>
        <p:xfrm>
          <a:off x="6795834" y="4358000"/>
          <a:ext cx="2029101" cy="258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1" imgW="2102472" imgH="2680911" progId="Prism9.Document">
                  <p:embed/>
                </p:oleObj>
              </mc:Choice>
              <mc:Fallback>
                <p:oleObj name="Prism 9" r:id="rId11" imgW="2102472" imgH="2680911" progId="Prism9.Document">
                  <p:embed/>
                  <p:pic>
                    <p:nvPicPr>
                      <p:cNvPr id="8" name="オブジェクト 7">
                        <a:extLst>
                          <a:ext uri="{FF2B5EF4-FFF2-40B4-BE49-F238E27FC236}">
                            <a16:creationId xmlns:a16="http://schemas.microsoft.com/office/drawing/2014/main" id="{3C1813F9-E530-441A-9CC8-B8C30A869E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95834" y="4358000"/>
                        <a:ext cx="2029101" cy="2588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1525DDD-9840-4495-B572-100E7380FDEF}"/>
              </a:ext>
            </a:extLst>
          </p:cNvPr>
          <p:cNvSpPr/>
          <p:nvPr/>
        </p:nvSpPr>
        <p:spPr>
          <a:xfrm>
            <a:off x="374030" y="-27592"/>
            <a:ext cx="116084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/>
              <a:t>Supple. Figure1.</a:t>
            </a:r>
            <a:r>
              <a:rPr lang="ja-JP" altLang="en-US" sz="2400" b="1" dirty="0"/>
              <a:t>　</a:t>
            </a:r>
            <a:r>
              <a:rPr lang="en-US" altLang="ja-JP" sz="2400" b="1" dirty="0"/>
              <a:t> </a:t>
            </a:r>
          </a:p>
          <a:p>
            <a:pPr algn="ctr"/>
            <a:r>
              <a:rPr lang="en-US" altLang="ja-JP" sz="2400" b="1" dirty="0"/>
              <a:t>The comparison of antibody titers between Control group and HD </a:t>
            </a:r>
          </a:p>
          <a:p>
            <a:pPr algn="ctr"/>
            <a:r>
              <a:rPr lang="en-US" altLang="ja-JP" sz="2400" b="1" dirty="0"/>
              <a:t>(only for the subjects who had participated in all the blood tests) 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4C9B177-5B7B-4253-95EF-7F037AF28A12}"/>
              </a:ext>
            </a:extLst>
          </p:cNvPr>
          <p:cNvSpPr txBox="1"/>
          <p:nvPr/>
        </p:nvSpPr>
        <p:spPr>
          <a:xfrm>
            <a:off x="1888852" y="1105171"/>
            <a:ext cx="906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2-6M</a:t>
            </a:r>
            <a:endParaRPr kumimoji="1" lang="ja-JP" altLang="en-US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1483F5-5B36-4EAC-96E2-7D6489281C9B}"/>
              </a:ext>
            </a:extLst>
          </p:cNvPr>
          <p:cNvSpPr txBox="1"/>
          <p:nvPr/>
        </p:nvSpPr>
        <p:spPr>
          <a:xfrm>
            <a:off x="5482450" y="1105171"/>
            <a:ext cx="76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3-3W</a:t>
            </a:r>
            <a:endParaRPr kumimoji="1" lang="ja-JP" altLang="en-US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986F725-3C32-4049-81F9-4A0381004DEF}"/>
              </a:ext>
            </a:extLst>
          </p:cNvPr>
          <p:cNvSpPr txBox="1"/>
          <p:nvPr/>
        </p:nvSpPr>
        <p:spPr>
          <a:xfrm>
            <a:off x="9213149" y="1105171"/>
            <a:ext cx="80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3-3M</a:t>
            </a:r>
            <a:endParaRPr kumimoji="1" lang="ja-JP" altLang="en-US" b="1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07F00F80-3B6C-45A6-AF70-F507097A605C}"/>
              </a:ext>
            </a:extLst>
          </p:cNvPr>
          <p:cNvSpPr txBox="1"/>
          <p:nvPr/>
        </p:nvSpPr>
        <p:spPr>
          <a:xfrm>
            <a:off x="921750" y="1120348"/>
            <a:ext cx="52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  <a:endParaRPr lang="en-CH" dirty="0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DCC38611-259C-4697-9BF5-C21924576B01}"/>
              </a:ext>
            </a:extLst>
          </p:cNvPr>
          <p:cNvSpPr txBox="1"/>
          <p:nvPr/>
        </p:nvSpPr>
        <p:spPr>
          <a:xfrm>
            <a:off x="8201634" y="1095589"/>
            <a:ext cx="52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</a:t>
            </a:r>
            <a:endParaRPr lang="en-CH" dirty="0"/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0C01CE78-1580-4FF0-81E4-495B56EA7C32}"/>
              </a:ext>
            </a:extLst>
          </p:cNvPr>
          <p:cNvSpPr txBox="1"/>
          <p:nvPr/>
        </p:nvSpPr>
        <p:spPr>
          <a:xfrm>
            <a:off x="4572216" y="1095589"/>
            <a:ext cx="52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  <a:endParaRPr lang="en-CH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AA9BDAE-92BF-4D4A-97FE-56A5879014D9}"/>
              </a:ext>
            </a:extLst>
          </p:cNvPr>
          <p:cNvSpPr txBox="1"/>
          <p:nvPr/>
        </p:nvSpPr>
        <p:spPr>
          <a:xfrm>
            <a:off x="5930647" y="4027185"/>
            <a:ext cx="383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Variation rate (3-3W</a:t>
            </a:r>
            <a:r>
              <a:rPr kumimoji="1" lang="en-US" altLang="ja-JP" b="1" dirty="0"/>
              <a:t> to </a:t>
            </a:r>
            <a:r>
              <a:rPr lang="en-US" altLang="ja-JP" b="1" dirty="0"/>
              <a:t>3</a:t>
            </a:r>
            <a:r>
              <a:rPr kumimoji="1" lang="en-US" altLang="ja-JP" b="1" dirty="0"/>
              <a:t>-3M)</a:t>
            </a:r>
          </a:p>
        </p:txBody>
      </p:sp>
      <p:sp>
        <p:nvSpPr>
          <p:cNvPr id="23" name="テキスト ボックス 6">
            <a:extLst>
              <a:ext uri="{FF2B5EF4-FFF2-40B4-BE49-F238E27FC236}">
                <a16:creationId xmlns:a16="http://schemas.microsoft.com/office/drawing/2014/main" id="{25FC33F4-DE82-475A-BC8C-621817595953}"/>
              </a:ext>
            </a:extLst>
          </p:cNvPr>
          <p:cNvSpPr txBox="1"/>
          <p:nvPr/>
        </p:nvSpPr>
        <p:spPr>
          <a:xfrm>
            <a:off x="1577313" y="4027185"/>
            <a:ext cx="383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Variation rate (2-6</a:t>
            </a:r>
            <a:r>
              <a:rPr kumimoji="1" lang="en-US" altLang="ja-JP" b="1" dirty="0"/>
              <a:t>M to </a:t>
            </a:r>
            <a:r>
              <a:rPr lang="en-US" altLang="ja-JP" b="1" dirty="0"/>
              <a:t>3</a:t>
            </a:r>
            <a:r>
              <a:rPr kumimoji="1" lang="en-US" altLang="ja-JP" b="1" dirty="0"/>
              <a:t>-3W)</a:t>
            </a:r>
          </a:p>
        </p:txBody>
      </p:sp>
      <p:sp>
        <p:nvSpPr>
          <p:cNvPr id="24" name="TextBox 19">
            <a:extLst>
              <a:ext uri="{FF2B5EF4-FFF2-40B4-BE49-F238E27FC236}">
                <a16:creationId xmlns:a16="http://schemas.microsoft.com/office/drawing/2014/main" id="{5D2203BD-5B32-4020-96D4-CD8DB4C8B6C2}"/>
              </a:ext>
            </a:extLst>
          </p:cNvPr>
          <p:cNvSpPr txBox="1"/>
          <p:nvPr/>
        </p:nvSpPr>
        <p:spPr>
          <a:xfrm>
            <a:off x="1390834" y="4016632"/>
            <a:ext cx="52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(d)</a:t>
            </a:r>
            <a:endParaRPr lang="en-CH" dirty="0"/>
          </a:p>
        </p:txBody>
      </p:sp>
      <p:sp>
        <p:nvSpPr>
          <p:cNvPr id="25" name="TextBox 20">
            <a:extLst>
              <a:ext uri="{FF2B5EF4-FFF2-40B4-BE49-F238E27FC236}">
                <a16:creationId xmlns:a16="http://schemas.microsoft.com/office/drawing/2014/main" id="{64BABC2A-128B-4668-AA6D-E38353E7BE1E}"/>
              </a:ext>
            </a:extLst>
          </p:cNvPr>
          <p:cNvSpPr txBox="1"/>
          <p:nvPr/>
        </p:nvSpPr>
        <p:spPr>
          <a:xfrm>
            <a:off x="5697185" y="3994835"/>
            <a:ext cx="52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(e)</a:t>
            </a:r>
            <a:endParaRPr lang="en-CH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7B15ED6-A91A-4A29-AD81-D69150A749FE}"/>
              </a:ext>
            </a:extLst>
          </p:cNvPr>
          <p:cNvSpPr txBox="1"/>
          <p:nvPr/>
        </p:nvSpPr>
        <p:spPr>
          <a:xfrm>
            <a:off x="6321638" y="4433377"/>
            <a:ext cx="1210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9FB643-D9AC-4543-9B7D-69D43AC9C5C1}"/>
              </a:ext>
            </a:extLst>
          </p:cNvPr>
          <p:cNvSpPr txBox="1"/>
          <p:nvPr/>
        </p:nvSpPr>
        <p:spPr>
          <a:xfrm>
            <a:off x="2007035" y="4431454"/>
            <a:ext cx="1210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9A5B250-4BA2-40AB-BC97-228C7373107A}"/>
              </a:ext>
            </a:extLst>
          </p:cNvPr>
          <p:cNvSpPr txBox="1"/>
          <p:nvPr/>
        </p:nvSpPr>
        <p:spPr>
          <a:xfrm>
            <a:off x="812776" y="1431344"/>
            <a:ext cx="1210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856DB29-78E5-4076-A41B-8F60F4D148ED}"/>
              </a:ext>
            </a:extLst>
          </p:cNvPr>
          <p:cNvSpPr txBox="1"/>
          <p:nvPr/>
        </p:nvSpPr>
        <p:spPr>
          <a:xfrm>
            <a:off x="4398325" y="1417491"/>
            <a:ext cx="1210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181E753-4D4D-4740-B37E-0EEC834AA153}"/>
              </a:ext>
            </a:extLst>
          </p:cNvPr>
          <p:cNvSpPr txBox="1"/>
          <p:nvPr/>
        </p:nvSpPr>
        <p:spPr>
          <a:xfrm>
            <a:off x="8050378" y="1395325"/>
            <a:ext cx="12102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649536-EA0C-8E8D-172D-3BC86B27233E}"/>
              </a:ext>
            </a:extLst>
          </p:cNvPr>
          <p:cNvSpPr txBox="1"/>
          <p:nvPr/>
        </p:nvSpPr>
        <p:spPr>
          <a:xfrm>
            <a:off x="10021712" y="5962650"/>
            <a:ext cx="1571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C: n=82</a:t>
            </a:r>
          </a:p>
          <a:p>
            <a:r>
              <a:rPr lang="pt-BR" dirty="0"/>
              <a:t>HD: n=176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07525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448F482F-B796-44A4-96DF-230E30E7BD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58889"/>
              </p:ext>
            </p:extLst>
          </p:nvPr>
        </p:nvGraphicFramePr>
        <p:xfrm>
          <a:off x="987466" y="2161573"/>
          <a:ext cx="2915189" cy="3585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3" imgW="2093109" imgH="2572897" progId="Prism9.Document">
                  <p:embed/>
                </p:oleObj>
              </mc:Choice>
              <mc:Fallback>
                <p:oleObj name="Prism 9" r:id="rId3" imgW="2093109" imgH="2572897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448F482F-B796-44A4-96DF-230E30E7BD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7466" y="2161573"/>
                        <a:ext cx="2915189" cy="3585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E143A16C-5357-409E-A3DB-DCB90CA3ED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905118"/>
              </p:ext>
            </p:extLst>
          </p:nvPr>
        </p:nvGraphicFramePr>
        <p:xfrm>
          <a:off x="4459923" y="2154486"/>
          <a:ext cx="3027991" cy="3587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2172699" imgH="2574337" progId="Prism9.Document">
                  <p:embed/>
                </p:oleObj>
              </mc:Choice>
              <mc:Fallback>
                <p:oleObj name="Prism 9" r:id="rId5" imgW="2172699" imgH="2574337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E143A16C-5357-409E-A3DB-DCB90CA3ED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59923" y="2154486"/>
                        <a:ext cx="3027991" cy="3587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E7E5CCA3-2B69-43EA-A341-F24A0B502B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028924"/>
              </p:ext>
            </p:extLst>
          </p:nvPr>
        </p:nvGraphicFramePr>
        <p:xfrm>
          <a:off x="7747627" y="2321375"/>
          <a:ext cx="3656150" cy="34216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7" imgW="2623949" imgH="2455521" progId="Prism9.Document">
                  <p:embed/>
                </p:oleObj>
              </mc:Choice>
              <mc:Fallback>
                <p:oleObj name="Prism 9" r:id="rId7" imgW="2623949" imgH="2455521" progId="Prism9.Document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E7E5CCA3-2B69-43EA-A341-F24A0B502B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47627" y="2321375"/>
                        <a:ext cx="3656150" cy="34216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E790B5F-A5CF-44BF-AB38-DDCEFF299B79}"/>
              </a:ext>
            </a:extLst>
          </p:cNvPr>
          <p:cNvSpPr txBox="1"/>
          <p:nvPr/>
        </p:nvSpPr>
        <p:spPr>
          <a:xfrm>
            <a:off x="2044979" y="1824067"/>
            <a:ext cx="1016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2-6M</a:t>
            </a:r>
            <a:endParaRPr kumimoji="1" lang="ja-JP" altLang="en-US" sz="2000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72A13C9-00A4-49D2-AA56-CC5C4ADC98CC}"/>
              </a:ext>
            </a:extLst>
          </p:cNvPr>
          <p:cNvSpPr txBox="1"/>
          <p:nvPr/>
        </p:nvSpPr>
        <p:spPr>
          <a:xfrm>
            <a:off x="5629159" y="1818262"/>
            <a:ext cx="1016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3-3W</a:t>
            </a:r>
            <a:endParaRPr kumimoji="1" lang="ja-JP" altLang="en-US" sz="2000" b="1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2E4AB65-BD81-4D77-95D7-9A974EE5A4CA}"/>
              </a:ext>
            </a:extLst>
          </p:cNvPr>
          <p:cNvSpPr txBox="1"/>
          <p:nvPr/>
        </p:nvSpPr>
        <p:spPr>
          <a:xfrm>
            <a:off x="9502270" y="1816238"/>
            <a:ext cx="1016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3-3</a:t>
            </a:r>
            <a:r>
              <a:rPr kumimoji="1" lang="en-US" altLang="ja-JP" sz="2000" b="1" dirty="0"/>
              <a:t>M</a:t>
            </a:r>
            <a:endParaRPr kumimoji="1" lang="ja-JP" altLang="en-US" sz="20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631A513-D5AC-4DF8-A433-11FC066E529F}"/>
              </a:ext>
            </a:extLst>
          </p:cNvPr>
          <p:cNvSpPr txBox="1"/>
          <p:nvPr/>
        </p:nvSpPr>
        <p:spPr>
          <a:xfrm>
            <a:off x="727753" y="2167486"/>
            <a:ext cx="1267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8E29AED-2643-4A0D-B804-9D03D082E9C2}"/>
              </a:ext>
            </a:extLst>
          </p:cNvPr>
          <p:cNvSpPr txBox="1"/>
          <p:nvPr/>
        </p:nvSpPr>
        <p:spPr>
          <a:xfrm>
            <a:off x="4303664" y="2173582"/>
            <a:ext cx="1267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A9A77D-D75A-4A32-8346-111970C34C04}"/>
              </a:ext>
            </a:extLst>
          </p:cNvPr>
          <p:cNvSpPr txBox="1"/>
          <p:nvPr/>
        </p:nvSpPr>
        <p:spPr>
          <a:xfrm>
            <a:off x="8209983" y="2158952"/>
            <a:ext cx="1267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(BAU/mL)</a:t>
            </a:r>
            <a:endParaRPr kumimoji="1" lang="ja-JP" altLang="en-US" sz="1400" dirty="0"/>
          </a:p>
        </p:txBody>
      </p:sp>
      <p:sp>
        <p:nvSpPr>
          <p:cNvPr id="2" name="テキスト ボックス 7">
            <a:extLst>
              <a:ext uri="{FF2B5EF4-FFF2-40B4-BE49-F238E27FC236}">
                <a16:creationId xmlns:a16="http://schemas.microsoft.com/office/drawing/2014/main" id="{46E34465-106D-E8DF-80BF-2A6B38D84573}"/>
              </a:ext>
            </a:extLst>
          </p:cNvPr>
          <p:cNvSpPr txBox="1"/>
          <p:nvPr/>
        </p:nvSpPr>
        <p:spPr>
          <a:xfrm>
            <a:off x="398241" y="60873"/>
            <a:ext cx="11478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Supple. Figure2 </a:t>
            </a:r>
          </a:p>
          <a:p>
            <a:pPr algn="ctr"/>
            <a:r>
              <a:rPr lang="en-US" altLang="ja-JP" sz="2400" b="1" dirty="0"/>
              <a:t>The comparison of antibody titers between Control group and HD group</a:t>
            </a:r>
          </a:p>
          <a:p>
            <a:pPr algn="ctr"/>
            <a:r>
              <a:rPr kumimoji="1" lang="en-US" altLang="ja-JP" sz="2400" b="1" dirty="0"/>
              <a:t>(Those T-SPOT was measured)</a:t>
            </a:r>
          </a:p>
        </p:txBody>
      </p:sp>
    </p:spTree>
    <p:extLst>
      <p:ext uri="{BB962C8B-B14F-4D97-AF65-F5344CB8AC3E}">
        <p14:creationId xmlns:p14="http://schemas.microsoft.com/office/powerpoint/2010/main" val="185230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Widescreen</PresentationFormat>
  <Paragraphs>40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Prism 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Ayumi Yoshifuji</dc:creator>
  <cp:lastModifiedBy>Ｙｏｓｈｉｆｕｊｉ Ａｙｕｍｉ</cp:lastModifiedBy>
  <cp:revision>10</cp:revision>
  <dcterms:created xsi:type="dcterms:W3CDTF">2022-08-03T01:49:04Z</dcterms:created>
  <dcterms:modified xsi:type="dcterms:W3CDTF">2022-09-04T03:14:20Z</dcterms:modified>
</cp:coreProperties>
</file>